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61" r:id="rId4"/>
    <p:sldId id="264" r:id="rId5"/>
    <p:sldId id="262" r:id="rId6"/>
    <p:sldId id="263"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F38DDC65-7350-4CB2-96F6-C968AD9E3461}" type="datetimeFigureOut">
              <a:rPr lang="nl-NL" smtClean="0"/>
              <a:t>24-3-2020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776EB0-2A3E-404A-B7B5-A28FB0A12E94}"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910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38DDC65-7350-4CB2-96F6-C968AD9E3461}" type="datetimeFigureOut">
              <a:rPr lang="nl-NL" smtClean="0"/>
              <a:t>24-3-2020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4288837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38DDC65-7350-4CB2-96F6-C968AD9E3461}" type="datetimeFigureOut">
              <a:rPr lang="nl-NL" smtClean="0"/>
              <a:t>24-3-2020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181060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38DDC65-7350-4CB2-96F6-C968AD9E3461}" type="datetimeFigureOut">
              <a:rPr lang="nl-NL" smtClean="0"/>
              <a:t>24-3-2020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2842096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38DDC65-7350-4CB2-96F6-C968AD9E3461}" type="datetimeFigureOut">
              <a:rPr lang="nl-NL" smtClean="0"/>
              <a:t>24-3-2020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776EB0-2A3E-404A-B7B5-A28FB0A12E94}"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86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38DDC65-7350-4CB2-96F6-C968AD9E3461}" type="datetimeFigureOut">
              <a:rPr lang="nl-NL" smtClean="0"/>
              <a:t>24-3-2020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183097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97280" y="2582335"/>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920" y="2582334"/>
            <a:ext cx="4937760" cy="32867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38DDC65-7350-4CB2-96F6-C968AD9E3461}" type="datetimeFigureOut">
              <a:rPr lang="nl-NL" smtClean="0"/>
              <a:t>24-3-2020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252418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38DDC65-7350-4CB2-96F6-C968AD9E3461}" type="datetimeFigureOut">
              <a:rPr lang="nl-NL" smtClean="0"/>
              <a:t>24-3-2020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2945804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38DDC65-7350-4CB2-96F6-C968AD9E3461}" type="datetimeFigureOut">
              <a:rPr lang="nl-NL" smtClean="0"/>
              <a:t>24-3-2020</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3673929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38DDC65-7350-4CB2-96F6-C968AD9E3461}" type="datetimeFigureOut">
              <a:rPr lang="nl-NL" smtClean="0"/>
              <a:t>24-3-2020</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776EB0-2A3E-404A-B7B5-A28FB0A12E94}" type="slidenum">
              <a:rPr lang="nl-NL" smtClean="0"/>
              <a:t>‹nr.›</a:t>
            </a:fld>
            <a:endParaRPr lang="nl-NL"/>
          </a:p>
        </p:txBody>
      </p:sp>
    </p:spTree>
    <p:extLst>
      <p:ext uri="{BB962C8B-B14F-4D97-AF65-F5344CB8AC3E}">
        <p14:creationId xmlns:p14="http://schemas.microsoft.com/office/powerpoint/2010/main" val="224090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38DDC65-7350-4CB2-96F6-C968AD9E3461}" type="datetimeFigureOut">
              <a:rPr lang="nl-NL" smtClean="0"/>
              <a:t>24-3-2020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D776EB0-2A3E-404A-B7B5-A28FB0A12E94}" type="slidenum">
              <a:rPr lang="nl-NL" smtClean="0"/>
              <a:t>‹nr.›</a:t>
            </a:fld>
            <a:endParaRPr lang="nl-NL"/>
          </a:p>
        </p:txBody>
      </p:sp>
    </p:spTree>
    <p:extLst>
      <p:ext uri="{BB962C8B-B14F-4D97-AF65-F5344CB8AC3E}">
        <p14:creationId xmlns:p14="http://schemas.microsoft.com/office/powerpoint/2010/main" val="111241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38DDC65-7350-4CB2-96F6-C968AD9E3461}" type="datetimeFigureOut">
              <a:rPr lang="nl-NL" smtClean="0"/>
              <a:t>24-3-2020</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776EB0-2A3E-404A-B7B5-A28FB0A12E94}"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65926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C6F22-5913-451F-9993-EB4B1090182F}"/>
              </a:ext>
            </a:extLst>
          </p:cNvPr>
          <p:cNvSpPr>
            <a:spLocks noGrp="1"/>
          </p:cNvSpPr>
          <p:nvPr>
            <p:ph type="ctrTitle"/>
          </p:nvPr>
        </p:nvSpPr>
        <p:spPr>
          <a:xfrm>
            <a:off x="1600200" y="348394"/>
            <a:ext cx="8991600" cy="1645920"/>
          </a:xfrm>
        </p:spPr>
        <p:txBody>
          <a:bodyPr/>
          <a:lstStyle/>
          <a:p>
            <a:pPr algn="ctr"/>
            <a:r>
              <a:rPr lang="nl-NL" dirty="0">
                <a:solidFill>
                  <a:schemeClr val="accent6">
                    <a:lumMod val="75000"/>
                  </a:schemeClr>
                </a:solidFill>
              </a:rPr>
              <a:t>Hoofdstuk 6</a:t>
            </a:r>
          </a:p>
        </p:txBody>
      </p:sp>
      <p:sp>
        <p:nvSpPr>
          <p:cNvPr id="3" name="Ondertitel 2">
            <a:extLst>
              <a:ext uri="{FF2B5EF4-FFF2-40B4-BE49-F238E27FC236}">
                <a16:creationId xmlns:a16="http://schemas.microsoft.com/office/drawing/2014/main" id="{690E5C1C-0988-4CE2-A72E-7AEA46E12FAB}"/>
              </a:ext>
            </a:extLst>
          </p:cNvPr>
          <p:cNvSpPr>
            <a:spLocks noGrp="1"/>
          </p:cNvSpPr>
          <p:nvPr>
            <p:ph type="subTitle" idx="1"/>
          </p:nvPr>
        </p:nvSpPr>
        <p:spPr>
          <a:xfrm>
            <a:off x="2695194" y="2371344"/>
            <a:ext cx="6801612" cy="1239894"/>
          </a:xfrm>
        </p:spPr>
        <p:txBody>
          <a:bodyPr/>
          <a:lstStyle/>
          <a:p>
            <a:pPr algn="ctr"/>
            <a:r>
              <a:rPr lang="nl-NL" dirty="0">
                <a:solidFill>
                  <a:schemeClr val="accent6">
                    <a:lumMod val="75000"/>
                  </a:schemeClr>
                </a:solidFill>
              </a:rPr>
              <a:t>6.1 Europa in delen</a:t>
            </a:r>
          </a:p>
        </p:txBody>
      </p:sp>
      <p:sp>
        <p:nvSpPr>
          <p:cNvPr id="4" name="Tekstvak 3">
            <a:extLst>
              <a:ext uri="{FF2B5EF4-FFF2-40B4-BE49-F238E27FC236}">
                <a16:creationId xmlns:a16="http://schemas.microsoft.com/office/drawing/2014/main" id="{81666C45-7D23-4F98-8F9E-54DCD93F2ACE}"/>
              </a:ext>
            </a:extLst>
          </p:cNvPr>
          <p:cNvSpPr txBox="1"/>
          <p:nvPr/>
        </p:nvSpPr>
        <p:spPr>
          <a:xfrm>
            <a:off x="485775" y="4580060"/>
            <a:ext cx="3564000" cy="144000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wrap="square" rtlCol="0">
            <a:noAutofit/>
          </a:bodyPr>
          <a:lstStyle/>
          <a:p>
            <a:r>
              <a:rPr lang="nl-NL" b="1" dirty="0">
                <a:solidFill>
                  <a:schemeClr val="accent6">
                    <a:lumMod val="75000"/>
                  </a:schemeClr>
                </a:solidFill>
              </a:rPr>
              <a:t>Wat gaan we doen:</a:t>
            </a:r>
          </a:p>
          <a:p>
            <a:pPr marL="285750" indent="-285750">
              <a:buFontTx/>
              <a:buChar char="-"/>
            </a:pPr>
            <a:r>
              <a:rPr lang="nl-NL" dirty="0"/>
              <a:t>Uitleg</a:t>
            </a:r>
          </a:p>
          <a:p>
            <a:pPr marL="285750" indent="-285750">
              <a:buFontTx/>
              <a:buChar char="-"/>
            </a:pPr>
            <a:r>
              <a:rPr lang="nl-NL" dirty="0"/>
              <a:t>Opdrachten maken</a:t>
            </a:r>
          </a:p>
          <a:p>
            <a:pPr marL="285750" indent="-285750">
              <a:buFontTx/>
              <a:buChar char="-"/>
            </a:pPr>
            <a:r>
              <a:rPr lang="nl-NL" dirty="0"/>
              <a:t>Gezamenlijk nakijken</a:t>
            </a:r>
          </a:p>
          <a:p>
            <a:pPr marL="285750" indent="-285750">
              <a:buFontTx/>
              <a:buChar char="-"/>
            </a:pPr>
            <a:r>
              <a:rPr lang="nl-NL" dirty="0"/>
              <a:t>Les samenvatting </a:t>
            </a:r>
          </a:p>
        </p:txBody>
      </p:sp>
      <p:sp>
        <p:nvSpPr>
          <p:cNvPr id="5" name="Tekstvak 4">
            <a:extLst>
              <a:ext uri="{FF2B5EF4-FFF2-40B4-BE49-F238E27FC236}">
                <a16:creationId xmlns:a16="http://schemas.microsoft.com/office/drawing/2014/main" id="{BE37438F-46E0-4DCD-8A05-58026C29E651}"/>
              </a:ext>
            </a:extLst>
          </p:cNvPr>
          <p:cNvSpPr txBox="1"/>
          <p:nvPr/>
        </p:nvSpPr>
        <p:spPr>
          <a:xfrm>
            <a:off x="4314000" y="4580060"/>
            <a:ext cx="3564000" cy="144000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wrap="square" rtlCol="0">
            <a:noAutofit/>
          </a:bodyPr>
          <a:lstStyle/>
          <a:p>
            <a:r>
              <a:rPr lang="nl-NL" b="1" dirty="0">
                <a:solidFill>
                  <a:schemeClr val="accent6">
                    <a:lumMod val="75000"/>
                  </a:schemeClr>
                </a:solidFill>
              </a:rPr>
              <a:t>Leerdoelen:</a:t>
            </a:r>
          </a:p>
          <a:p>
            <a:r>
              <a:rPr lang="nl-NL" dirty="0"/>
              <a:t>- Je leert over de ligging en de gebieds- en bevolkingskenmerken van de landen in Europa.</a:t>
            </a:r>
          </a:p>
          <a:p>
            <a:endParaRPr lang="nl-NL" dirty="0"/>
          </a:p>
        </p:txBody>
      </p:sp>
      <p:sp>
        <p:nvSpPr>
          <p:cNvPr id="6" name="Tekstvak 5">
            <a:extLst>
              <a:ext uri="{FF2B5EF4-FFF2-40B4-BE49-F238E27FC236}">
                <a16:creationId xmlns:a16="http://schemas.microsoft.com/office/drawing/2014/main" id="{942C9ED7-CC21-41F8-8894-C75EF2C542DD}"/>
              </a:ext>
            </a:extLst>
          </p:cNvPr>
          <p:cNvSpPr txBox="1"/>
          <p:nvPr/>
        </p:nvSpPr>
        <p:spPr>
          <a:xfrm>
            <a:off x="8142225" y="4580060"/>
            <a:ext cx="3564000" cy="144000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wrap="square" rtlCol="0">
            <a:noAutofit/>
          </a:bodyPr>
          <a:lstStyle/>
          <a:p>
            <a:r>
              <a:rPr lang="nl-NL" b="1" dirty="0">
                <a:solidFill>
                  <a:schemeClr val="accent6">
                    <a:lumMod val="75000"/>
                  </a:schemeClr>
                </a:solidFill>
              </a:rPr>
              <a:t>Wat heb je nodig:</a:t>
            </a:r>
          </a:p>
          <a:p>
            <a:pPr marL="285750" indent="-285750">
              <a:buFontTx/>
              <a:buChar char="-"/>
            </a:pPr>
            <a:r>
              <a:rPr lang="nl-NL" dirty="0"/>
              <a:t>Boek</a:t>
            </a:r>
          </a:p>
          <a:p>
            <a:pPr marL="285750" indent="-285750">
              <a:buFontTx/>
              <a:buChar char="-"/>
            </a:pPr>
            <a:r>
              <a:rPr lang="nl-NL" dirty="0"/>
              <a:t>Pen</a:t>
            </a:r>
          </a:p>
          <a:p>
            <a:pPr marL="285750" indent="-285750">
              <a:buFontTx/>
              <a:buChar char="-"/>
            </a:pPr>
            <a:r>
              <a:rPr lang="nl-NL" dirty="0"/>
              <a:t> </a:t>
            </a:r>
          </a:p>
        </p:txBody>
      </p:sp>
    </p:spTree>
    <p:extLst>
      <p:ext uri="{BB962C8B-B14F-4D97-AF65-F5344CB8AC3E}">
        <p14:creationId xmlns:p14="http://schemas.microsoft.com/office/powerpoint/2010/main" val="405005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136">
            <a:extLst>
              <a:ext uri="{FF2B5EF4-FFF2-40B4-BE49-F238E27FC236}">
                <a16:creationId xmlns:a16="http://schemas.microsoft.com/office/drawing/2014/main" id="{873ECEC8-0F24-45B8-950F-35FC94BC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0699972-AC34-44ED-AB71-2C3AA0013993}"/>
              </a:ext>
            </a:extLst>
          </p:cNvPr>
          <p:cNvSpPr>
            <a:spLocks noGrp="1"/>
          </p:cNvSpPr>
          <p:nvPr>
            <p:ph type="title"/>
          </p:nvPr>
        </p:nvSpPr>
        <p:spPr>
          <a:xfrm>
            <a:off x="7859485" y="634946"/>
            <a:ext cx="3690257" cy="1450757"/>
          </a:xfrm>
        </p:spPr>
        <p:txBody>
          <a:bodyPr>
            <a:normAutofit/>
          </a:bodyPr>
          <a:lstStyle/>
          <a:p>
            <a:r>
              <a:rPr lang="en-GB" dirty="0"/>
              <a:t>Landen in Europa</a:t>
            </a:r>
          </a:p>
        </p:txBody>
      </p:sp>
      <p:pic>
        <p:nvPicPr>
          <p:cNvPr id="1028" name="Picture 4" descr="Afbeeldingsresultaat voor europa">
            <a:extLst>
              <a:ext uri="{FF2B5EF4-FFF2-40B4-BE49-F238E27FC236}">
                <a16:creationId xmlns:a16="http://schemas.microsoft.com/office/drawing/2014/main" id="{613A392E-D790-4E11-B32F-62986A245A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847" r="1" b="3939"/>
          <a:stretch/>
        </p:blipFill>
        <p:spPr bwMode="auto">
          <a:xfrm>
            <a:off x="633999" y="640081"/>
            <a:ext cx="6909801" cy="5314406"/>
          </a:xfrm>
          <a:prstGeom prst="rect">
            <a:avLst/>
          </a:prstGeom>
          <a:noFill/>
          <a:extLst>
            <a:ext uri="{909E8E84-426E-40DD-AFC4-6F175D3DCCD1}">
              <a14:hiddenFill xmlns:a14="http://schemas.microsoft.com/office/drawing/2010/main">
                <a:solidFill>
                  <a:srgbClr val="FFFFFF"/>
                </a:solidFill>
              </a14:hiddenFill>
            </a:ext>
          </a:extLst>
        </p:spPr>
      </p:pic>
      <p:cxnSp>
        <p:nvCxnSpPr>
          <p:cNvPr id="1031" name="Straight Connector 138">
            <a:extLst>
              <a:ext uri="{FF2B5EF4-FFF2-40B4-BE49-F238E27FC236}">
                <a16:creationId xmlns:a16="http://schemas.microsoft.com/office/drawing/2014/main" id="{89EB8C68-FF1B-4849-867B-32D29B19F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20E7917-7748-4B43-8CE3-81617408BB01}"/>
              </a:ext>
            </a:extLst>
          </p:cNvPr>
          <p:cNvSpPr>
            <a:spLocks noGrp="1"/>
          </p:cNvSpPr>
          <p:nvPr>
            <p:ph idx="1"/>
          </p:nvPr>
        </p:nvSpPr>
        <p:spPr>
          <a:xfrm>
            <a:off x="7859485" y="2198914"/>
            <a:ext cx="3690257" cy="3670180"/>
          </a:xfrm>
        </p:spPr>
        <p:txBody>
          <a:bodyPr>
            <a:normAutofit/>
          </a:bodyPr>
          <a:lstStyle/>
          <a:p>
            <a:pPr>
              <a:buFont typeface="Wingdings" panose="05000000000000000000" pitchFamily="2" charset="2"/>
              <a:buChar char="q"/>
            </a:pPr>
            <a:r>
              <a:rPr lang="nl-NL" dirty="0"/>
              <a:t> Het werelddeel Europa bestaat uit </a:t>
            </a:r>
            <a:r>
              <a:rPr lang="nl-NL" b="1" dirty="0"/>
              <a:t>51 </a:t>
            </a:r>
            <a:r>
              <a:rPr lang="nl-NL" dirty="0"/>
              <a:t>landen</a:t>
            </a:r>
          </a:p>
          <a:p>
            <a:pPr>
              <a:buFont typeface="Wingdings" panose="05000000000000000000" pitchFamily="2" charset="2"/>
              <a:buChar char="q"/>
            </a:pPr>
            <a:r>
              <a:rPr lang="nl-NL" dirty="0"/>
              <a:t> </a:t>
            </a:r>
            <a:r>
              <a:rPr lang="nl-NL" b="1" dirty="0"/>
              <a:t>Ligging: </a:t>
            </a:r>
            <a:r>
              <a:rPr lang="nl-NL" dirty="0"/>
              <a:t>aangeven op welke plek iets ligt. Je kunt Europa indelen in 5 delen</a:t>
            </a:r>
          </a:p>
          <a:p>
            <a:pPr marL="544068" lvl="1" indent="-342900">
              <a:buFont typeface="+mj-lt"/>
              <a:buAutoNum type="arabicPeriod"/>
            </a:pPr>
            <a:r>
              <a:rPr lang="nl-NL" dirty="0"/>
              <a:t>West-Europa</a:t>
            </a:r>
          </a:p>
          <a:p>
            <a:pPr marL="544068" lvl="1" indent="-342900">
              <a:buFont typeface="+mj-lt"/>
              <a:buAutoNum type="arabicPeriod"/>
            </a:pPr>
            <a:r>
              <a:rPr lang="nl-NL" dirty="0"/>
              <a:t>Noord-Europa</a:t>
            </a:r>
          </a:p>
          <a:p>
            <a:pPr marL="544068" lvl="1" indent="-342900">
              <a:buFont typeface="+mj-lt"/>
              <a:buAutoNum type="arabicPeriod"/>
            </a:pPr>
            <a:r>
              <a:rPr lang="nl-NL" dirty="0"/>
              <a:t>Oost-Europa</a:t>
            </a:r>
          </a:p>
          <a:p>
            <a:pPr marL="544068" lvl="1" indent="-342900">
              <a:buFont typeface="+mj-lt"/>
              <a:buAutoNum type="arabicPeriod"/>
            </a:pPr>
            <a:r>
              <a:rPr lang="nl-NL" dirty="0"/>
              <a:t>Zuid-Europa</a:t>
            </a:r>
          </a:p>
          <a:p>
            <a:pPr marL="544068" lvl="1" indent="-342900">
              <a:buFont typeface="+mj-lt"/>
              <a:buAutoNum type="arabicPeriod"/>
            </a:pPr>
            <a:r>
              <a:rPr lang="nl-NL" dirty="0"/>
              <a:t>Midden Europa</a:t>
            </a:r>
          </a:p>
          <a:p>
            <a:pPr marL="0" indent="0">
              <a:buNone/>
            </a:pPr>
            <a:endParaRPr lang="nl-NL" dirty="0"/>
          </a:p>
        </p:txBody>
      </p:sp>
      <p:sp>
        <p:nvSpPr>
          <p:cNvPr id="1032" name="Rectangle 140">
            <a:extLst>
              <a:ext uri="{FF2B5EF4-FFF2-40B4-BE49-F238E27FC236}">
                <a16:creationId xmlns:a16="http://schemas.microsoft.com/office/drawing/2014/main" id="{7D417315-0A35-4882-ABD2-ABE3C89E5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33" name="Rectangle 142">
            <a:extLst>
              <a:ext uri="{FF2B5EF4-FFF2-40B4-BE49-F238E27FC236}">
                <a16:creationId xmlns:a16="http://schemas.microsoft.com/office/drawing/2014/main" id="{8B53612E-ADB2-4457-9688-89506397A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040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90C9FE-8B09-45CC-82B2-7AB7882A2FB1}"/>
              </a:ext>
            </a:extLst>
          </p:cNvPr>
          <p:cNvSpPr>
            <a:spLocks noGrp="1"/>
          </p:cNvSpPr>
          <p:nvPr>
            <p:ph type="title"/>
          </p:nvPr>
        </p:nvSpPr>
        <p:spPr/>
        <p:txBody>
          <a:bodyPr/>
          <a:lstStyle/>
          <a:p>
            <a:r>
              <a:rPr lang="en-GB" dirty="0" err="1"/>
              <a:t>Gebiedskenmerken</a:t>
            </a:r>
            <a:endParaRPr lang="en-GB" dirty="0"/>
          </a:p>
        </p:txBody>
      </p:sp>
      <p:sp>
        <p:nvSpPr>
          <p:cNvPr id="3" name="Tijdelijke aanduiding voor inhoud 2">
            <a:extLst>
              <a:ext uri="{FF2B5EF4-FFF2-40B4-BE49-F238E27FC236}">
                <a16:creationId xmlns:a16="http://schemas.microsoft.com/office/drawing/2014/main" id="{68D1E67F-F43B-4967-A294-F4AC239FA9BE}"/>
              </a:ext>
            </a:extLst>
          </p:cNvPr>
          <p:cNvSpPr>
            <a:spLocks noGrp="1"/>
          </p:cNvSpPr>
          <p:nvPr>
            <p:ph idx="1"/>
          </p:nvPr>
        </p:nvSpPr>
        <p:spPr/>
        <p:txBody>
          <a:bodyPr/>
          <a:lstStyle/>
          <a:p>
            <a:pPr>
              <a:buFont typeface="Wingdings" panose="05000000000000000000" pitchFamily="2" charset="2"/>
              <a:buChar char="q"/>
            </a:pPr>
            <a:r>
              <a:rPr lang="nl-NL" dirty="0"/>
              <a:t> Binnen Europa zijn er veel verschillen als we kijken naar het klimaat. Bijvoorbeeld een warm of juist koud klimaat. </a:t>
            </a:r>
          </a:p>
          <a:p>
            <a:pPr>
              <a:buFont typeface="Wingdings" panose="05000000000000000000" pitchFamily="2" charset="2"/>
              <a:buChar char="q"/>
            </a:pPr>
            <a:r>
              <a:rPr lang="nl-NL" dirty="0"/>
              <a:t> Er zijn ook gebieden met veel bossen of juist helemaal geen begroeiing. </a:t>
            </a:r>
          </a:p>
          <a:p>
            <a:pPr>
              <a:buFont typeface="Wingdings" panose="05000000000000000000" pitchFamily="2" charset="2"/>
              <a:buChar char="q"/>
            </a:pPr>
            <a:r>
              <a:rPr lang="nl-NL" dirty="0"/>
              <a:t> Er zijn ook gebieden met veel </a:t>
            </a:r>
            <a:r>
              <a:rPr lang="nl-NL" b="1" dirty="0"/>
              <a:t>reliëf</a:t>
            </a:r>
            <a:r>
              <a:rPr lang="nl-NL" dirty="0"/>
              <a:t>. Dit betekent dat hoogteverschillen zijn in het land. </a:t>
            </a:r>
          </a:p>
          <a:p>
            <a:pPr>
              <a:buFont typeface="Wingdings" panose="05000000000000000000" pitchFamily="2" charset="2"/>
              <a:buChar char="q"/>
            </a:pPr>
            <a:endParaRPr lang="nl-NL" dirty="0"/>
          </a:p>
          <a:p>
            <a:pPr marL="0" indent="0">
              <a:buNone/>
            </a:pPr>
            <a:r>
              <a:rPr lang="nl-NL" dirty="0"/>
              <a:t> </a:t>
            </a:r>
            <a:r>
              <a:rPr lang="nl-NL" dirty="0">
                <a:sym typeface="Wingdings" panose="05000000000000000000" pitchFamily="2" charset="2"/>
              </a:rPr>
              <a:t> Dit allemaal zijn </a:t>
            </a:r>
            <a:r>
              <a:rPr lang="nl-NL" b="1" dirty="0">
                <a:sym typeface="Wingdings" panose="05000000000000000000" pitchFamily="2" charset="2"/>
              </a:rPr>
              <a:t>gebiedskenmerken</a:t>
            </a:r>
            <a:endParaRPr lang="nl-NL" b="1" dirty="0"/>
          </a:p>
        </p:txBody>
      </p:sp>
    </p:spTree>
    <p:extLst>
      <p:ext uri="{BB962C8B-B14F-4D97-AF65-F5344CB8AC3E}">
        <p14:creationId xmlns:p14="http://schemas.microsoft.com/office/powerpoint/2010/main" val="2624842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4">
            <a:extLst>
              <a:ext uri="{FF2B5EF4-FFF2-40B4-BE49-F238E27FC236}">
                <a16:creationId xmlns:a16="http://schemas.microsoft.com/office/drawing/2014/main" id="{873ECEC8-0F24-45B8-950F-35FC94BC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7679475-C4EE-45DB-A9F9-71E0FD479ACB}"/>
              </a:ext>
            </a:extLst>
          </p:cNvPr>
          <p:cNvSpPr>
            <a:spLocks noGrp="1"/>
          </p:cNvSpPr>
          <p:nvPr>
            <p:ph type="title"/>
          </p:nvPr>
        </p:nvSpPr>
        <p:spPr>
          <a:xfrm>
            <a:off x="7859485" y="634946"/>
            <a:ext cx="3690257" cy="1450757"/>
          </a:xfrm>
        </p:spPr>
        <p:txBody>
          <a:bodyPr>
            <a:normAutofit/>
          </a:bodyPr>
          <a:lstStyle/>
          <a:p>
            <a:r>
              <a:rPr lang="en-GB" dirty="0" err="1"/>
              <a:t>Hoogte</a:t>
            </a:r>
            <a:r>
              <a:rPr lang="en-GB" dirty="0"/>
              <a:t> van </a:t>
            </a:r>
            <a:r>
              <a:rPr lang="en-GB" dirty="0" err="1"/>
              <a:t>een</a:t>
            </a:r>
            <a:r>
              <a:rPr lang="en-GB" dirty="0"/>
              <a:t> </a:t>
            </a:r>
            <a:r>
              <a:rPr lang="en-GB" dirty="0" err="1"/>
              <a:t>gebied</a:t>
            </a:r>
            <a:endParaRPr lang="en-GB" dirty="0"/>
          </a:p>
        </p:txBody>
      </p:sp>
      <p:cxnSp>
        <p:nvCxnSpPr>
          <p:cNvPr id="34" name="Straight Connector 26">
            <a:extLst>
              <a:ext uri="{FF2B5EF4-FFF2-40B4-BE49-F238E27FC236}">
                <a16:creationId xmlns:a16="http://schemas.microsoft.com/office/drawing/2014/main" id="{89EB8C68-FF1B-4849-867B-32D29B19F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548AD7F-06EC-4806-BCF0-B91DAAB333F6}"/>
              </a:ext>
            </a:extLst>
          </p:cNvPr>
          <p:cNvSpPr>
            <a:spLocks noGrp="1"/>
          </p:cNvSpPr>
          <p:nvPr>
            <p:ph idx="1"/>
          </p:nvPr>
        </p:nvSpPr>
        <p:spPr>
          <a:xfrm>
            <a:off x="7518401" y="2198914"/>
            <a:ext cx="4551680" cy="3670180"/>
          </a:xfrm>
        </p:spPr>
        <p:txBody>
          <a:bodyPr>
            <a:normAutofit/>
          </a:bodyPr>
          <a:lstStyle/>
          <a:p>
            <a:pPr>
              <a:buFont typeface="Wingdings" panose="05000000000000000000" pitchFamily="2" charset="2"/>
              <a:buChar char="q"/>
            </a:pPr>
            <a:r>
              <a:rPr lang="en-GB" dirty="0"/>
              <a:t> De </a:t>
            </a:r>
            <a:r>
              <a:rPr lang="en-GB" dirty="0" err="1"/>
              <a:t>hoogte</a:t>
            </a:r>
            <a:r>
              <a:rPr lang="en-GB" dirty="0"/>
              <a:t> van </a:t>
            </a:r>
            <a:r>
              <a:rPr lang="en-GB" dirty="0" err="1"/>
              <a:t>een</a:t>
            </a:r>
            <a:r>
              <a:rPr lang="en-GB" dirty="0"/>
              <a:t> </a:t>
            </a:r>
            <a:r>
              <a:rPr lang="en-GB" dirty="0" err="1"/>
              <a:t>gebied</a:t>
            </a:r>
            <a:r>
              <a:rPr lang="en-GB" dirty="0"/>
              <a:t> meet je </a:t>
            </a:r>
            <a:r>
              <a:rPr lang="en-GB" dirty="0" err="1"/>
              <a:t>vanaf</a:t>
            </a:r>
            <a:r>
              <a:rPr lang="en-GB" dirty="0"/>
              <a:t> het </a:t>
            </a:r>
            <a:r>
              <a:rPr lang="en-GB" dirty="0" err="1"/>
              <a:t>zeeniveau</a:t>
            </a:r>
            <a:r>
              <a:rPr lang="en-GB" dirty="0"/>
              <a:t> (NAP)</a:t>
            </a:r>
          </a:p>
          <a:p>
            <a:pPr>
              <a:buFont typeface="Wingdings" panose="05000000000000000000" pitchFamily="2" charset="2"/>
              <a:buChar char="q"/>
            </a:pPr>
            <a:r>
              <a:rPr lang="en-GB" dirty="0"/>
              <a:t> </a:t>
            </a:r>
            <a:r>
              <a:rPr lang="en-GB" b="1" dirty="0" err="1"/>
              <a:t>Laaglang</a:t>
            </a:r>
            <a:r>
              <a:rPr lang="en-GB" b="1" dirty="0"/>
              <a:t> = </a:t>
            </a:r>
            <a:r>
              <a:rPr lang="en-GB" dirty="0"/>
              <a:t>minder dan 200 meter </a:t>
            </a:r>
            <a:r>
              <a:rPr lang="en-GB" dirty="0" err="1"/>
              <a:t>boven</a:t>
            </a:r>
            <a:r>
              <a:rPr lang="en-GB" dirty="0"/>
              <a:t> NAP</a:t>
            </a:r>
          </a:p>
          <a:p>
            <a:pPr>
              <a:buFont typeface="Wingdings" panose="05000000000000000000" pitchFamily="2" charset="2"/>
              <a:buChar char="q"/>
            </a:pPr>
            <a:r>
              <a:rPr lang="en-GB" b="1" dirty="0" err="1"/>
              <a:t>Heuvelland</a:t>
            </a:r>
            <a:r>
              <a:rPr lang="en-GB" b="1" dirty="0"/>
              <a:t> </a:t>
            </a:r>
            <a:r>
              <a:rPr lang="en-GB" dirty="0"/>
              <a:t>= </a:t>
            </a:r>
            <a:r>
              <a:rPr lang="en-GB" dirty="0" err="1"/>
              <a:t>tussen</a:t>
            </a:r>
            <a:r>
              <a:rPr lang="en-GB" dirty="0"/>
              <a:t> 200 </a:t>
            </a:r>
            <a:r>
              <a:rPr lang="en-GB" dirty="0" err="1"/>
              <a:t>en</a:t>
            </a:r>
            <a:r>
              <a:rPr lang="en-GB" dirty="0"/>
              <a:t> 500 meter </a:t>
            </a:r>
            <a:r>
              <a:rPr lang="en-GB" dirty="0" err="1"/>
              <a:t>boven</a:t>
            </a:r>
            <a:r>
              <a:rPr lang="en-GB" dirty="0"/>
              <a:t> NAP</a:t>
            </a:r>
          </a:p>
          <a:p>
            <a:pPr>
              <a:buFont typeface="Wingdings" panose="05000000000000000000" pitchFamily="2" charset="2"/>
              <a:buChar char="q"/>
            </a:pPr>
            <a:r>
              <a:rPr lang="en-GB" b="1" dirty="0" err="1"/>
              <a:t>Middelgebergte</a:t>
            </a:r>
            <a:r>
              <a:rPr lang="en-GB" dirty="0"/>
              <a:t> = </a:t>
            </a:r>
            <a:r>
              <a:rPr lang="en-GB" dirty="0" err="1"/>
              <a:t>tussen</a:t>
            </a:r>
            <a:r>
              <a:rPr lang="en-GB" dirty="0"/>
              <a:t> 500 </a:t>
            </a:r>
            <a:r>
              <a:rPr lang="en-GB" dirty="0" err="1"/>
              <a:t>en</a:t>
            </a:r>
            <a:r>
              <a:rPr lang="en-GB" dirty="0"/>
              <a:t> 1500 </a:t>
            </a:r>
            <a:r>
              <a:rPr lang="en-GB" dirty="0" err="1"/>
              <a:t>boven</a:t>
            </a:r>
            <a:r>
              <a:rPr lang="en-GB" dirty="0"/>
              <a:t> NAP</a:t>
            </a:r>
          </a:p>
          <a:p>
            <a:pPr>
              <a:buFont typeface="Wingdings" panose="05000000000000000000" pitchFamily="2" charset="2"/>
              <a:buChar char="q"/>
            </a:pPr>
            <a:r>
              <a:rPr lang="en-GB" b="1" dirty="0" err="1"/>
              <a:t>Hooggebergte</a:t>
            </a:r>
            <a:r>
              <a:rPr lang="en-GB" dirty="0"/>
              <a:t> = </a:t>
            </a:r>
            <a:r>
              <a:rPr lang="en-GB" dirty="0" err="1"/>
              <a:t>alles</a:t>
            </a:r>
            <a:r>
              <a:rPr lang="en-GB" dirty="0"/>
              <a:t> </a:t>
            </a:r>
            <a:r>
              <a:rPr lang="en-GB" dirty="0" err="1"/>
              <a:t>boven</a:t>
            </a:r>
            <a:r>
              <a:rPr lang="en-GB" dirty="0"/>
              <a:t> 1500 NAP</a:t>
            </a:r>
          </a:p>
        </p:txBody>
      </p:sp>
      <p:sp>
        <p:nvSpPr>
          <p:cNvPr id="35" name="Rectangle 28">
            <a:extLst>
              <a:ext uri="{FF2B5EF4-FFF2-40B4-BE49-F238E27FC236}">
                <a16:creationId xmlns:a16="http://schemas.microsoft.com/office/drawing/2014/main" id="{7D417315-0A35-4882-ABD2-ABE3C89E5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0">
            <a:extLst>
              <a:ext uri="{FF2B5EF4-FFF2-40B4-BE49-F238E27FC236}">
                <a16:creationId xmlns:a16="http://schemas.microsoft.com/office/drawing/2014/main" id="{8B53612E-ADB2-4457-9688-89506397A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Afbeelding 4">
            <a:extLst>
              <a:ext uri="{FF2B5EF4-FFF2-40B4-BE49-F238E27FC236}">
                <a16:creationId xmlns:a16="http://schemas.microsoft.com/office/drawing/2014/main" id="{3A84B798-F13C-472F-BBE3-401BB6E40EE0}"/>
              </a:ext>
            </a:extLst>
          </p:cNvPr>
          <p:cNvPicPr>
            <a:picLocks noChangeAspect="1"/>
          </p:cNvPicPr>
          <p:nvPr/>
        </p:nvPicPr>
        <p:blipFill>
          <a:blip r:embed="rId2"/>
          <a:stretch>
            <a:fillRect/>
          </a:stretch>
        </p:blipFill>
        <p:spPr>
          <a:xfrm>
            <a:off x="642258" y="1128408"/>
            <a:ext cx="6694644" cy="3741828"/>
          </a:xfrm>
          <a:prstGeom prst="rect">
            <a:avLst/>
          </a:prstGeom>
        </p:spPr>
      </p:pic>
    </p:spTree>
    <p:extLst>
      <p:ext uri="{BB962C8B-B14F-4D97-AF65-F5344CB8AC3E}">
        <p14:creationId xmlns:p14="http://schemas.microsoft.com/office/powerpoint/2010/main" val="337879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873ECEC8-0F24-45B8-950F-35FC94BC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92A9A11-922D-4C2C-811D-8DF9F5DD81BB}"/>
              </a:ext>
            </a:extLst>
          </p:cNvPr>
          <p:cNvSpPr>
            <a:spLocks noGrp="1"/>
          </p:cNvSpPr>
          <p:nvPr>
            <p:ph type="title"/>
          </p:nvPr>
        </p:nvSpPr>
        <p:spPr>
          <a:xfrm>
            <a:off x="7859485" y="634946"/>
            <a:ext cx="3690257" cy="1450757"/>
          </a:xfrm>
        </p:spPr>
        <p:txBody>
          <a:bodyPr>
            <a:normAutofit/>
          </a:bodyPr>
          <a:lstStyle/>
          <a:p>
            <a:r>
              <a:rPr lang="en-GB" sz="3000" err="1"/>
              <a:t>bevolkingskenmerken</a:t>
            </a:r>
            <a:endParaRPr lang="en-GB" sz="3000"/>
          </a:p>
        </p:txBody>
      </p:sp>
      <p:pic>
        <p:nvPicPr>
          <p:cNvPr id="2050" name="Picture 2" descr="Afbeeldingsresultaat voor bevolkingskenmerken">
            <a:extLst>
              <a:ext uri="{FF2B5EF4-FFF2-40B4-BE49-F238E27FC236}">
                <a16:creationId xmlns:a16="http://schemas.microsoft.com/office/drawing/2014/main" id="{D84E74F9-AC74-4B07-A6D2-D8949CA498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 b="763"/>
          <a:stretch/>
        </p:blipFill>
        <p:spPr bwMode="auto">
          <a:xfrm>
            <a:off x="633999" y="640081"/>
            <a:ext cx="6909801" cy="5314406"/>
          </a:xfrm>
          <a:prstGeom prst="rect">
            <a:avLst/>
          </a:prstGeom>
          <a:noFill/>
          <a:extLst>
            <a:ext uri="{909E8E84-426E-40DD-AFC4-6F175D3DCCD1}">
              <a14:hiddenFill xmlns:a14="http://schemas.microsoft.com/office/drawing/2010/main">
                <a:solidFill>
                  <a:srgbClr val="FFFFFF"/>
                </a:solidFill>
              </a14:hiddenFill>
            </a:ext>
          </a:extLst>
        </p:spPr>
      </p:pic>
      <p:cxnSp>
        <p:nvCxnSpPr>
          <p:cNvPr id="137" name="Straight Connector 136">
            <a:extLst>
              <a:ext uri="{FF2B5EF4-FFF2-40B4-BE49-F238E27FC236}">
                <a16:creationId xmlns:a16="http://schemas.microsoft.com/office/drawing/2014/main" id="{89EB8C68-FF1B-4849-867B-32D29B19F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1EF258D5-A7E8-41A6-8E84-CFAA750EB7B0}"/>
              </a:ext>
            </a:extLst>
          </p:cNvPr>
          <p:cNvSpPr>
            <a:spLocks noGrp="1"/>
          </p:cNvSpPr>
          <p:nvPr>
            <p:ph idx="1"/>
          </p:nvPr>
        </p:nvSpPr>
        <p:spPr>
          <a:xfrm>
            <a:off x="7859485" y="2198914"/>
            <a:ext cx="3690257" cy="3670180"/>
          </a:xfrm>
        </p:spPr>
        <p:txBody>
          <a:bodyPr>
            <a:normAutofit/>
          </a:bodyPr>
          <a:lstStyle/>
          <a:p>
            <a:pPr>
              <a:buFont typeface="Wingdings" panose="05000000000000000000" pitchFamily="2" charset="2"/>
              <a:buChar char="q"/>
            </a:pPr>
            <a:r>
              <a:rPr lang="nl-NL" dirty="0"/>
              <a:t> Je kunt gebieden indelen door te kijken naar de mensen die wonen in dat gebied. Dit noem je </a:t>
            </a:r>
            <a:r>
              <a:rPr lang="nl-NL" b="1" dirty="0"/>
              <a:t>bevolkingskenmerken</a:t>
            </a:r>
            <a:r>
              <a:rPr lang="nl-NL" dirty="0"/>
              <a:t>. Voorbeelden hiervan zijn:</a:t>
            </a:r>
          </a:p>
          <a:p>
            <a:pPr lvl="1">
              <a:buFont typeface="Wingdings" panose="05000000000000000000" pitchFamily="2" charset="2"/>
              <a:buChar char="q"/>
            </a:pPr>
            <a:r>
              <a:rPr lang="nl-NL" dirty="0"/>
              <a:t> De mate van welvaart</a:t>
            </a:r>
          </a:p>
          <a:p>
            <a:pPr lvl="1">
              <a:buFont typeface="Wingdings" panose="05000000000000000000" pitchFamily="2" charset="2"/>
              <a:buChar char="q"/>
            </a:pPr>
            <a:r>
              <a:rPr lang="nl-NL" dirty="0"/>
              <a:t> Verschillende soorten werk</a:t>
            </a:r>
          </a:p>
          <a:p>
            <a:pPr lvl="1">
              <a:buFont typeface="Wingdings" panose="05000000000000000000" pitchFamily="2" charset="2"/>
              <a:buChar char="q"/>
            </a:pPr>
            <a:r>
              <a:rPr lang="nl-NL" dirty="0"/>
              <a:t> Hoeveel mensen er wonen</a:t>
            </a:r>
          </a:p>
          <a:p>
            <a:pPr>
              <a:buFont typeface="Wingdings" panose="05000000000000000000" pitchFamily="2" charset="2"/>
              <a:buChar char="q"/>
            </a:pPr>
            <a:r>
              <a:rPr lang="nl-NL" b="1" dirty="0"/>
              <a:t> Bevolkingsdichtheid</a:t>
            </a:r>
            <a:r>
              <a:rPr lang="nl-NL" dirty="0"/>
              <a:t> = aantal inwoners per vierkante kilometer (km²)</a:t>
            </a:r>
          </a:p>
        </p:txBody>
      </p:sp>
      <p:sp>
        <p:nvSpPr>
          <p:cNvPr id="139" name="Rectangle 138">
            <a:extLst>
              <a:ext uri="{FF2B5EF4-FFF2-40B4-BE49-F238E27FC236}">
                <a16:creationId xmlns:a16="http://schemas.microsoft.com/office/drawing/2014/main" id="{7D417315-0A35-4882-ABD2-ABE3C89E5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1" name="Rectangle 140">
            <a:extLst>
              <a:ext uri="{FF2B5EF4-FFF2-40B4-BE49-F238E27FC236}">
                <a16:creationId xmlns:a16="http://schemas.microsoft.com/office/drawing/2014/main" id="{8B53612E-ADB2-4457-9688-89506397A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1087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0F59C4-D353-4A62-907F-C25B7BE5FAD1}"/>
              </a:ext>
            </a:extLst>
          </p:cNvPr>
          <p:cNvSpPr>
            <a:spLocks noGrp="1"/>
          </p:cNvSpPr>
          <p:nvPr>
            <p:ph type="title"/>
          </p:nvPr>
        </p:nvSpPr>
        <p:spPr/>
        <p:txBody>
          <a:bodyPr/>
          <a:lstStyle/>
          <a:p>
            <a:r>
              <a:rPr lang="en-GB" dirty="0"/>
              <a:t>Extra </a:t>
            </a:r>
            <a:r>
              <a:rPr lang="en-GB" dirty="0" err="1"/>
              <a:t>informatie</a:t>
            </a:r>
            <a:r>
              <a:rPr lang="en-GB" dirty="0"/>
              <a:t> - </a:t>
            </a:r>
            <a:r>
              <a:rPr lang="en-GB" dirty="0" err="1"/>
              <a:t>grenzen</a:t>
            </a:r>
            <a:endParaRPr lang="en-GB" dirty="0"/>
          </a:p>
        </p:txBody>
      </p:sp>
      <p:sp>
        <p:nvSpPr>
          <p:cNvPr id="3" name="Tijdelijke aanduiding voor inhoud 2">
            <a:extLst>
              <a:ext uri="{FF2B5EF4-FFF2-40B4-BE49-F238E27FC236}">
                <a16:creationId xmlns:a16="http://schemas.microsoft.com/office/drawing/2014/main" id="{79C2A3BC-FC21-406F-8A42-D28DE27BB034}"/>
              </a:ext>
            </a:extLst>
          </p:cNvPr>
          <p:cNvSpPr>
            <a:spLocks noGrp="1"/>
          </p:cNvSpPr>
          <p:nvPr>
            <p:ph idx="1"/>
          </p:nvPr>
        </p:nvSpPr>
        <p:spPr/>
        <p:txBody>
          <a:bodyPr/>
          <a:lstStyle/>
          <a:p>
            <a:pPr>
              <a:buFont typeface="Wingdings" panose="05000000000000000000" pitchFamily="2" charset="2"/>
              <a:buChar char="q"/>
            </a:pPr>
            <a:r>
              <a:rPr lang="en-GB" dirty="0"/>
              <a:t> </a:t>
            </a:r>
            <a:r>
              <a:rPr lang="nl-NL" dirty="0"/>
              <a:t>Grenzen kun je onderverdelen in natuurlijke en kunstmatige grenzen.</a:t>
            </a:r>
          </a:p>
          <a:p>
            <a:pPr lvl="1">
              <a:buFont typeface="Wingdings" panose="05000000000000000000" pitchFamily="2" charset="2"/>
              <a:buChar char="q"/>
            </a:pPr>
            <a:r>
              <a:rPr lang="nl-NL" dirty="0"/>
              <a:t>Natuurlijke grenzen: bergen, rivieren en meren </a:t>
            </a:r>
          </a:p>
          <a:p>
            <a:pPr lvl="1">
              <a:buFont typeface="Wingdings" panose="05000000000000000000" pitchFamily="2" charset="2"/>
              <a:buChar char="q"/>
            </a:pPr>
            <a:r>
              <a:rPr lang="nl-NL" dirty="0"/>
              <a:t>Kunstmatige of administratieve grenzen:  zijn door mensen bepaald en zijn ontstaan door verdragen, afsplitsing of samenvoeging van staten of veroveringen</a:t>
            </a:r>
          </a:p>
          <a:p>
            <a:pPr>
              <a:buFont typeface="Wingdings" panose="05000000000000000000" pitchFamily="2" charset="2"/>
              <a:buChar char="q"/>
            </a:pPr>
            <a:r>
              <a:rPr lang="nl-NL" dirty="0"/>
              <a:t>Grenzen zijn op de ene plaats beter te herkennen dan op een andere plaats. Sommige gebieden beschermen zich met muren en hekwerken, zoals de grens tussen Marokko en de Spaanse enclave </a:t>
            </a:r>
            <a:r>
              <a:rPr lang="nl-NL" dirty="0" err="1"/>
              <a:t>Melilla</a:t>
            </a:r>
            <a:r>
              <a:rPr lang="nl-NL" dirty="0"/>
              <a:t> aan de Middellandse Zee </a:t>
            </a:r>
            <a:endParaRPr lang="en-GB" dirty="0"/>
          </a:p>
        </p:txBody>
      </p:sp>
    </p:spTree>
    <p:extLst>
      <p:ext uri="{BB962C8B-B14F-4D97-AF65-F5344CB8AC3E}">
        <p14:creationId xmlns:p14="http://schemas.microsoft.com/office/powerpoint/2010/main" val="3560560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35464-1B30-4256-AE1B-EAAB27DDF448}"/>
              </a:ext>
            </a:extLst>
          </p:cNvPr>
          <p:cNvSpPr>
            <a:spLocks noGrp="1"/>
          </p:cNvSpPr>
          <p:nvPr>
            <p:ph type="title"/>
          </p:nvPr>
        </p:nvSpPr>
        <p:spPr/>
        <p:txBody>
          <a:bodyPr/>
          <a:lstStyle/>
          <a:p>
            <a:r>
              <a:rPr lang="en-GB" dirty="0"/>
              <a:t>Extra </a:t>
            </a:r>
            <a:r>
              <a:rPr lang="en-GB" dirty="0" err="1"/>
              <a:t>informatie</a:t>
            </a:r>
            <a:r>
              <a:rPr lang="en-GB" dirty="0"/>
              <a:t> - </a:t>
            </a:r>
            <a:r>
              <a:rPr lang="en-GB" dirty="0" err="1"/>
              <a:t>bevolking</a:t>
            </a:r>
            <a:endParaRPr lang="en-GB" dirty="0"/>
          </a:p>
        </p:txBody>
      </p:sp>
      <p:sp>
        <p:nvSpPr>
          <p:cNvPr id="3" name="Tijdelijke aanduiding voor inhoud 2">
            <a:extLst>
              <a:ext uri="{FF2B5EF4-FFF2-40B4-BE49-F238E27FC236}">
                <a16:creationId xmlns:a16="http://schemas.microsoft.com/office/drawing/2014/main" id="{C7F9CD9E-ABF7-4691-8CC1-25EB9F8F04C2}"/>
              </a:ext>
            </a:extLst>
          </p:cNvPr>
          <p:cNvSpPr>
            <a:spLocks noGrp="1"/>
          </p:cNvSpPr>
          <p:nvPr>
            <p:ph idx="1"/>
          </p:nvPr>
        </p:nvSpPr>
        <p:spPr/>
        <p:txBody>
          <a:bodyPr/>
          <a:lstStyle/>
          <a:p>
            <a:pPr>
              <a:buFont typeface="Wingdings" panose="05000000000000000000" pitchFamily="2" charset="2"/>
              <a:buChar char="q"/>
            </a:pPr>
            <a:r>
              <a:rPr lang="en-GB" dirty="0"/>
              <a:t> </a:t>
            </a:r>
            <a:r>
              <a:rPr lang="nl-NL" dirty="0"/>
              <a:t>Een aantal gebieden in Europa is al lang dichtbevolkt. Rond 1500 leefde tien procent van de Europeanen in de stad. </a:t>
            </a:r>
          </a:p>
          <a:p>
            <a:pPr>
              <a:buFont typeface="Wingdings" panose="05000000000000000000" pitchFamily="2" charset="2"/>
              <a:buChar char="q"/>
            </a:pPr>
            <a:r>
              <a:rPr lang="nl-NL"/>
              <a:t> Sommige </a:t>
            </a:r>
            <a:r>
              <a:rPr lang="nl-NL" dirty="0"/>
              <a:t>gebieden waren veel meer verstedelijkt dan andere. Vlaanderen, Holland en Noord-Italië waren toen de meest geürbaniseerde gebieden van Europa. Daar woonde meer dan een derde van de bevolking in de stad.</a:t>
            </a:r>
          </a:p>
          <a:p>
            <a:pPr>
              <a:buFont typeface="Wingdings" panose="05000000000000000000" pitchFamily="2" charset="2"/>
              <a:buChar char="q"/>
            </a:pPr>
            <a:endParaRPr lang="en-GB" dirty="0"/>
          </a:p>
        </p:txBody>
      </p:sp>
    </p:spTree>
    <p:extLst>
      <p:ext uri="{BB962C8B-B14F-4D97-AF65-F5344CB8AC3E}">
        <p14:creationId xmlns:p14="http://schemas.microsoft.com/office/powerpoint/2010/main" val="3192747785"/>
      </p:ext>
    </p:extLst>
  </p:cSld>
  <p:clrMapOvr>
    <a:masterClrMapping/>
  </p:clrMapOvr>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otalTime>11</TotalTime>
  <Words>389</Words>
  <Application>Microsoft Office PowerPoint</Application>
  <PresentationFormat>Breedbeeld</PresentationFormat>
  <Paragraphs>47</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Calibri</vt:lpstr>
      <vt:lpstr>Calibri Light</vt:lpstr>
      <vt:lpstr>Wingdings</vt:lpstr>
      <vt:lpstr>Terugblik</vt:lpstr>
      <vt:lpstr>Hoofdstuk 6</vt:lpstr>
      <vt:lpstr>Landen in Europa</vt:lpstr>
      <vt:lpstr>Gebiedskenmerken</vt:lpstr>
      <vt:lpstr>Hoogte van een gebied</vt:lpstr>
      <vt:lpstr>bevolkingskenmerken</vt:lpstr>
      <vt:lpstr>Extra informatie - grenzen</vt:lpstr>
      <vt:lpstr>Extra informatie - bevolking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6</dc:title>
  <dc:creator>GSC Ramzan</dc:creator>
  <cp:lastModifiedBy>GSC Ramzan</cp:lastModifiedBy>
  <cp:revision>3</cp:revision>
  <dcterms:created xsi:type="dcterms:W3CDTF">2020-03-23T15:05:19Z</dcterms:created>
  <dcterms:modified xsi:type="dcterms:W3CDTF">2020-03-24T07:55:23Z</dcterms:modified>
</cp:coreProperties>
</file>